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9F85FE21-05DF-4FA4-A45A-70759AD5102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8A5CAF9-1D83-425B-B8E6-85A7DD22E27D}" type="datetimeFigureOut">
              <a:rPr lang="es-ES" smtClean="0"/>
              <a:pPr/>
              <a:t>01/02/2013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F85FE21-05DF-4FA4-A45A-70759AD5102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8A5CAF9-1D83-425B-B8E6-85A7DD22E27D}" type="datetimeFigureOut">
              <a:rPr lang="es-ES" smtClean="0"/>
              <a:pPr/>
              <a:t>01/02/2013</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85FE21-05DF-4FA4-A45A-70759AD5102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3 Rectángulo"/>
          <p:cNvSpPr/>
          <p:nvPr/>
        </p:nvSpPr>
        <p:spPr>
          <a:xfrm>
            <a:off x="1246773" y="1916832"/>
            <a:ext cx="6863547" cy="3785652"/>
          </a:xfrm>
          <a:prstGeom prst="rect">
            <a:avLst/>
          </a:prstGeom>
        </p:spPr>
        <p:txBody>
          <a:bodyPr wrap="none">
            <a:spAutoFit/>
          </a:bodyPr>
          <a:lstStyle/>
          <a:p>
            <a:pPr algn="ctr"/>
            <a:r>
              <a:rPr lang="es-ES" sz="8000" b="1" dirty="0" smtClean="0">
                <a:solidFill>
                  <a:srgbClr val="000066"/>
                </a:solidFill>
                <a:latin typeface="Calibri" pitchFamily="34" charset="0"/>
              </a:rPr>
              <a:t>CLASIFICACIÓN </a:t>
            </a:r>
          </a:p>
          <a:p>
            <a:pPr algn="ctr"/>
            <a:r>
              <a:rPr lang="es-ES" sz="8000" b="1" dirty="0" smtClean="0">
                <a:solidFill>
                  <a:srgbClr val="000066"/>
                </a:solidFill>
                <a:latin typeface="Calibri" pitchFamily="34" charset="0"/>
              </a:rPr>
              <a:t>DE LOS </a:t>
            </a:r>
          </a:p>
          <a:p>
            <a:pPr algn="ctr"/>
            <a:r>
              <a:rPr lang="es-ES" sz="8000" b="1" dirty="0" smtClean="0">
                <a:solidFill>
                  <a:srgbClr val="000066"/>
                </a:solidFill>
                <a:latin typeface="Calibri" pitchFamily="34" charset="0"/>
              </a:rPr>
              <a:t>VALORES</a:t>
            </a:r>
            <a:endParaRPr lang="es-ES" sz="8000" b="1" dirty="0">
              <a:solidFill>
                <a:srgbClr val="000066"/>
              </a:solidFill>
              <a:latin typeface="Calibri" pitchFamily="34" charset="0"/>
            </a:endParaRPr>
          </a:p>
        </p:txBody>
      </p:sp>
      <p:pic>
        <p:nvPicPr>
          <p:cNvPr id="1026" name="Picture 2" descr="C:\Documents and Settings\user\Escritorio\valores_1900x1200.jpg"/>
          <p:cNvPicPr>
            <a:picLocks noChangeAspect="1" noChangeArrowheads="1"/>
          </p:cNvPicPr>
          <p:nvPr/>
        </p:nvPicPr>
        <p:blipFill>
          <a:blip r:embed="rId3" cstate="print"/>
          <a:srcRect/>
          <a:stretch>
            <a:fillRect/>
          </a:stretch>
        </p:blipFill>
        <p:spPr bwMode="auto">
          <a:xfrm>
            <a:off x="179512" y="169958"/>
            <a:ext cx="2051720" cy="1386834"/>
          </a:xfrm>
          <a:prstGeom prst="rect">
            <a:avLst/>
          </a:prstGeom>
          <a:noFill/>
          <a:ln>
            <a:gradFill flip="none" rotWithShape="1">
              <a:gsLst>
                <a:gs pos="0">
                  <a:schemeClr val="bg1"/>
                </a:gs>
                <a:gs pos="39999">
                  <a:srgbClr val="85C2FF"/>
                </a:gs>
                <a:gs pos="70000">
                  <a:srgbClr val="C4D6EB"/>
                </a:gs>
                <a:gs pos="100000">
                  <a:srgbClr val="FFEBFA"/>
                </a:gs>
              </a:gsLst>
              <a:path path="circle">
                <a:fillToRect l="100000" t="100000"/>
              </a:path>
              <a:tileRect r="-100000" b="-100000"/>
            </a:gra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Rectángulo"/>
          <p:cNvSpPr/>
          <p:nvPr/>
        </p:nvSpPr>
        <p:spPr>
          <a:xfrm>
            <a:off x="827584" y="188640"/>
            <a:ext cx="7488832" cy="707886"/>
          </a:xfrm>
          <a:prstGeom prst="rect">
            <a:avLst/>
          </a:prstGeom>
        </p:spPr>
        <p:txBody>
          <a:bodyPr wrap="square">
            <a:spAutoFit/>
          </a:bodyPr>
          <a:lstStyle/>
          <a:p>
            <a:pPr algn="just"/>
            <a:r>
              <a:rPr lang="es-ES" sz="4000" b="1" dirty="0" smtClean="0">
                <a:solidFill>
                  <a:srgbClr val="000066"/>
                </a:solidFill>
                <a:latin typeface="Calibri" pitchFamily="34" charset="0"/>
              </a:rPr>
              <a:t>CLASIFICACIÓN DE MARÍN IBÁÑEZ</a:t>
            </a:r>
            <a:endParaRPr lang="es-ES" sz="4000" b="1" dirty="0">
              <a:solidFill>
                <a:srgbClr val="000066"/>
              </a:solidFill>
              <a:latin typeface="Calibri" pitchFamily="34" charset="0"/>
            </a:endParaRPr>
          </a:p>
        </p:txBody>
      </p:sp>
      <p:sp>
        <p:nvSpPr>
          <p:cNvPr id="3" name="2 Rectángulo"/>
          <p:cNvSpPr/>
          <p:nvPr/>
        </p:nvSpPr>
        <p:spPr>
          <a:xfrm>
            <a:off x="539552" y="980728"/>
            <a:ext cx="7177478" cy="707886"/>
          </a:xfrm>
          <a:prstGeom prst="rect">
            <a:avLst/>
          </a:prstGeom>
        </p:spPr>
        <p:txBody>
          <a:bodyPr wrap="none">
            <a:spAutoFit/>
          </a:bodyPr>
          <a:lstStyle/>
          <a:p>
            <a:pPr>
              <a:buFont typeface="Wingdings" pitchFamily="2" charset="2"/>
              <a:buChar char="§"/>
            </a:pPr>
            <a:r>
              <a:rPr lang="es-ES" sz="4000" b="1" dirty="0" smtClean="0">
                <a:latin typeface="Calibri" pitchFamily="34" charset="0"/>
              </a:rPr>
              <a:t> </a:t>
            </a:r>
            <a:r>
              <a:rPr lang="es-ES" sz="3000" b="1" dirty="0" smtClean="0">
                <a:latin typeface="Calibri" pitchFamily="34" charset="0"/>
              </a:rPr>
              <a:t>Valores técnicos, económicos y utilitarios.</a:t>
            </a:r>
            <a:endParaRPr lang="es-ES" sz="3000" dirty="0">
              <a:latin typeface="Calibri" pitchFamily="34" charset="0"/>
            </a:endParaRPr>
          </a:p>
        </p:txBody>
      </p:sp>
      <p:sp>
        <p:nvSpPr>
          <p:cNvPr id="4" name="3 Rectángulo"/>
          <p:cNvSpPr/>
          <p:nvPr/>
        </p:nvSpPr>
        <p:spPr>
          <a:xfrm>
            <a:off x="574616" y="1772816"/>
            <a:ext cx="8136904" cy="1015663"/>
          </a:xfrm>
          <a:prstGeom prst="rect">
            <a:avLst/>
          </a:prstGeom>
        </p:spPr>
        <p:txBody>
          <a:bodyPr wrap="square">
            <a:spAutoFit/>
          </a:bodyPr>
          <a:lstStyle/>
          <a:p>
            <a:pPr algn="just">
              <a:buFont typeface="Wingdings" pitchFamily="2" charset="2"/>
              <a:buChar char="§"/>
            </a:pPr>
            <a:r>
              <a:rPr lang="es-ES" sz="3000" b="1" dirty="0" smtClean="0">
                <a:latin typeface="Calibri" pitchFamily="34" charset="0"/>
              </a:rPr>
              <a:t> Valores vitales (educación física, educación para la salud).</a:t>
            </a:r>
            <a:endParaRPr lang="es-ES" sz="3000" dirty="0">
              <a:latin typeface="Calibri" pitchFamily="34" charset="0"/>
            </a:endParaRPr>
          </a:p>
        </p:txBody>
      </p:sp>
      <p:sp>
        <p:nvSpPr>
          <p:cNvPr id="5" name="4 Rectángulo"/>
          <p:cNvSpPr/>
          <p:nvPr/>
        </p:nvSpPr>
        <p:spPr>
          <a:xfrm>
            <a:off x="611560" y="2852936"/>
            <a:ext cx="7992888" cy="1015663"/>
          </a:xfrm>
          <a:prstGeom prst="rect">
            <a:avLst/>
          </a:prstGeom>
        </p:spPr>
        <p:txBody>
          <a:bodyPr wrap="square">
            <a:spAutoFit/>
          </a:bodyPr>
          <a:lstStyle/>
          <a:p>
            <a:pPr algn="just">
              <a:buFont typeface="Wingdings" pitchFamily="2" charset="2"/>
              <a:buChar char="§"/>
            </a:pPr>
            <a:r>
              <a:rPr lang="es-ES" sz="3000" b="1" dirty="0" smtClean="0">
                <a:latin typeface="Calibri" pitchFamily="34" charset="0"/>
              </a:rPr>
              <a:t> Valores estéticos (literarios, musicales, pictóricos).</a:t>
            </a:r>
            <a:endParaRPr lang="es-ES" sz="3000" dirty="0">
              <a:latin typeface="Calibri" pitchFamily="34" charset="0"/>
            </a:endParaRPr>
          </a:p>
        </p:txBody>
      </p:sp>
      <p:sp>
        <p:nvSpPr>
          <p:cNvPr id="6" name="5 Rectángulo"/>
          <p:cNvSpPr/>
          <p:nvPr/>
        </p:nvSpPr>
        <p:spPr>
          <a:xfrm>
            <a:off x="539552" y="4005064"/>
            <a:ext cx="8352928" cy="1015663"/>
          </a:xfrm>
          <a:prstGeom prst="rect">
            <a:avLst/>
          </a:prstGeom>
        </p:spPr>
        <p:txBody>
          <a:bodyPr wrap="square">
            <a:spAutoFit/>
          </a:bodyPr>
          <a:lstStyle/>
          <a:p>
            <a:pPr algn="just">
              <a:buFont typeface="Wingdings" pitchFamily="2" charset="2"/>
              <a:buChar char="§"/>
            </a:pPr>
            <a:r>
              <a:rPr lang="es-ES" sz="3000" b="1" dirty="0" smtClean="0">
                <a:latin typeface="Calibri" pitchFamily="34" charset="0"/>
              </a:rPr>
              <a:t> Valores intelectuales (humanísticos, científicos, técnicos).</a:t>
            </a:r>
            <a:endParaRPr lang="es-ES" sz="3000" dirty="0">
              <a:latin typeface="Calibri" pitchFamily="34" charset="0"/>
            </a:endParaRPr>
          </a:p>
        </p:txBody>
      </p:sp>
      <p:sp>
        <p:nvSpPr>
          <p:cNvPr id="7" name="6 Rectángulo"/>
          <p:cNvSpPr/>
          <p:nvPr/>
        </p:nvSpPr>
        <p:spPr>
          <a:xfrm>
            <a:off x="573707" y="5013176"/>
            <a:ext cx="6950621" cy="553998"/>
          </a:xfrm>
          <a:prstGeom prst="rect">
            <a:avLst/>
          </a:prstGeom>
        </p:spPr>
        <p:txBody>
          <a:bodyPr wrap="none">
            <a:spAutoFit/>
          </a:bodyPr>
          <a:lstStyle/>
          <a:p>
            <a:pPr algn="just">
              <a:buFont typeface="Wingdings" pitchFamily="2" charset="2"/>
              <a:buChar char="§"/>
            </a:pPr>
            <a:r>
              <a:rPr lang="es-ES" sz="3000" b="1" dirty="0" smtClean="0">
                <a:latin typeface="Calibri" pitchFamily="34" charset="0"/>
              </a:rPr>
              <a:t> Valores morales (individuales y sociales).</a:t>
            </a:r>
            <a:endParaRPr lang="es-ES" sz="3000" dirty="0">
              <a:latin typeface="Calibri" pitchFamily="34" charset="0"/>
            </a:endParaRPr>
          </a:p>
        </p:txBody>
      </p:sp>
      <p:sp>
        <p:nvSpPr>
          <p:cNvPr id="8" name="7 Rectángulo"/>
          <p:cNvSpPr/>
          <p:nvPr/>
        </p:nvSpPr>
        <p:spPr>
          <a:xfrm>
            <a:off x="585732" y="5690836"/>
            <a:ext cx="8306748" cy="1015663"/>
          </a:xfrm>
          <a:prstGeom prst="rect">
            <a:avLst/>
          </a:prstGeom>
        </p:spPr>
        <p:txBody>
          <a:bodyPr wrap="square">
            <a:spAutoFit/>
          </a:bodyPr>
          <a:lstStyle/>
          <a:p>
            <a:pPr algn="just">
              <a:buFont typeface="Wingdings" pitchFamily="2" charset="2"/>
              <a:buChar char="§"/>
            </a:pPr>
            <a:r>
              <a:rPr lang="es-ES" sz="3000" b="1" dirty="0" smtClean="0">
                <a:latin typeface="Calibri" pitchFamily="34" charset="0"/>
              </a:rPr>
              <a:t> Valores trascendentales (cosmovisión, filosofía, religión).</a:t>
            </a:r>
            <a:endParaRPr lang="es-ES" sz="3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in)">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Rectángulo"/>
          <p:cNvSpPr/>
          <p:nvPr/>
        </p:nvSpPr>
        <p:spPr>
          <a:xfrm>
            <a:off x="395536" y="980728"/>
            <a:ext cx="8280920" cy="4401205"/>
          </a:xfrm>
          <a:prstGeom prst="rect">
            <a:avLst/>
          </a:prstGeom>
        </p:spPr>
        <p:txBody>
          <a:bodyPr wrap="square">
            <a:spAutoFit/>
          </a:bodyPr>
          <a:lstStyle/>
          <a:p>
            <a:pPr algn="just"/>
            <a:r>
              <a:rPr lang="es-ES" sz="4000" b="1" dirty="0">
                <a:latin typeface="Calibri" pitchFamily="34" charset="0"/>
              </a:rPr>
              <a:t>Al igual que sucede con su definición, los criterios para la clasificación de los valores en sistema </a:t>
            </a:r>
            <a:r>
              <a:rPr lang="es-ES" sz="4000" b="1" dirty="0" smtClean="0">
                <a:latin typeface="Calibri" pitchFamily="34" charset="0"/>
              </a:rPr>
              <a:t>son </a:t>
            </a:r>
            <a:r>
              <a:rPr lang="es-ES" sz="4000" b="1" dirty="0">
                <a:latin typeface="Calibri" pitchFamily="34" charset="0"/>
              </a:rPr>
              <a:t>disímiles y, de hecho, se categorizan por </a:t>
            </a:r>
            <a:r>
              <a:rPr lang="es-ES" sz="4000" b="1" dirty="0">
                <a:solidFill>
                  <a:srgbClr val="000066"/>
                </a:solidFill>
                <a:latin typeface="Calibri" pitchFamily="34" charset="0"/>
              </a:rPr>
              <a:t>el lugar que ocupan en la estructura de </a:t>
            </a:r>
            <a:r>
              <a:rPr lang="es-ES" sz="4000" b="1" dirty="0" smtClean="0">
                <a:solidFill>
                  <a:srgbClr val="000066"/>
                </a:solidFill>
                <a:latin typeface="Calibri" pitchFamily="34" charset="0"/>
              </a:rPr>
              <a:t>la personalidad</a:t>
            </a:r>
            <a:r>
              <a:rPr lang="es-ES" sz="4000" b="1" dirty="0">
                <a:latin typeface="Calibri" pitchFamily="34" charset="0"/>
              </a:rPr>
              <a:t>, por </a:t>
            </a:r>
            <a:r>
              <a:rPr lang="es-ES" sz="4000" b="1" dirty="0">
                <a:solidFill>
                  <a:srgbClr val="000066"/>
                </a:solidFill>
                <a:latin typeface="Calibri" pitchFamily="34" charset="0"/>
              </a:rPr>
              <a:t>sus objetivos</a:t>
            </a:r>
            <a:r>
              <a:rPr lang="es-ES" sz="4000" b="1" dirty="0">
                <a:latin typeface="Calibri" pitchFamily="34" charset="0"/>
              </a:rPr>
              <a:t>, por </a:t>
            </a:r>
            <a:r>
              <a:rPr lang="es-ES" sz="4000" b="1" dirty="0">
                <a:solidFill>
                  <a:srgbClr val="000066"/>
                </a:solidFill>
                <a:latin typeface="Calibri" pitchFamily="34" charset="0"/>
              </a:rPr>
              <a:t>su contenido social </a:t>
            </a:r>
            <a:r>
              <a:rPr lang="es-ES" sz="4000" b="1" dirty="0">
                <a:latin typeface="Calibri" pitchFamily="34" charset="0"/>
              </a:rPr>
              <a:t>y</a:t>
            </a:r>
            <a:r>
              <a:rPr lang="es-ES" sz="4000" b="1" dirty="0">
                <a:solidFill>
                  <a:srgbClr val="000066"/>
                </a:solidFill>
                <a:latin typeface="Calibri" pitchFamily="34" charset="0"/>
              </a:rPr>
              <a:t> personal</a:t>
            </a:r>
            <a:r>
              <a:rPr lang="es-ES" sz="4000" b="1" dirty="0">
                <a:latin typeface="Calibri" pitchFamily="34" charset="0"/>
              </a:rPr>
              <a:t>,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Rectángulo"/>
          <p:cNvSpPr/>
          <p:nvPr/>
        </p:nvSpPr>
        <p:spPr>
          <a:xfrm>
            <a:off x="251520" y="476672"/>
            <a:ext cx="7377212" cy="646331"/>
          </a:xfrm>
          <a:prstGeom prst="rect">
            <a:avLst/>
          </a:prstGeom>
        </p:spPr>
        <p:txBody>
          <a:bodyPr wrap="none">
            <a:spAutoFit/>
          </a:bodyPr>
          <a:lstStyle/>
          <a:p>
            <a:r>
              <a:rPr lang="es-ES" sz="3600" b="1" dirty="0" smtClean="0">
                <a:latin typeface="Calibri" pitchFamily="34" charset="0"/>
              </a:rPr>
              <a:t>CLASIFICACIÓN DE EDUARD SPRANGE</a:t>
            </a:r>
            <a:endParaRPr lang="es-ES" sz="3600" b="1" dirty="0">
              <a:latin typeface="Calibri" pitchFamily="34" charset="0"/>
            </a:endParaRPr>
          </a:p>
        </p:txBody>
      </p:sp>
      <p:pic>
        <p:nvPicPr>
          <p:cNvPr id="2050" name="Picture 2" descr="C:\Documents and Settings\user\Escritorio\índice.jpg"/>
          <p:cNvPicPr>
            <a:picLocks noChangeAspect="1" noChangeArrowheads="1"/>
          </p:cNvPicPr>
          <p:nvPr/>
        </p:nvPicPr>
        <p:blipFill>
          <a:blip r:embed="rId3" cstate="print"/>
          <a:srcRect/>
          <a:stretch>
            <a:fillRect/>
          </a:stretch>
        </p:blipFill>
        <p:spPr bwMode="auto">
          <a:xfrm>
            <a:off x="7656342" y="188641"/>
            <a:ext cx="1020114" cy="1440160"/>
          </a:xfrm>
          <a:prstGeom prst="rect">
            <a:avLst/>
          </a:prstGeom>
          <a:noFill/>
          <a:ln>
            <a:solidFill>
              <a:schemeClr val="tx1"/>
            </a:solidFill>
          </a:ln>
        </p:spPr>
      </p:pic>
      <p:sp>
        <p:nvSpPr>
          <p:cNvPr id="4" name="3 Rectángulo"/>
          <p:cNvSpPr/>
          <p:nvPr/>
        </p:nvSpPr>
        <p:spPr>
          <a:xfrm>
            <a:off x="185034" y="1628800"/>
            <a:ext cx="8966878" cy="1323439"/>
          </a:xfrm>
          <a:prstGeom prst="rect">
            <a:avLst/>
          </a:prstGeom>
        </p:spPr>
        <p:txBody>
          <a:bodyPr wrap="none">
            <a:spAutoFit/>
          </a:bodyPr>
          <a:lstStyle/>
          <a:p>
            <a:r>
              <a:rPr lang="es-ES" sz="4000" b="1" dirty="0" smtClean="0">
                <a:solidFill>
                  <a:srgbClr val="000066"/>
                </a:solidFill>
                <a:latin typeface="Calibri" pitchFamily="34" charset="0"/>
              </a:rPr>
              <a:t>VALORES SENSORIALES O </a:t>
            </a:r>
            <a:r>
              <a:rPr lang="es-ES" sz="4000" b="1" dirty="0" smtClean="0">
                <a:solidFill>
                  <a:srgbClr val="000066"/>
                </a:solidFill>
                <a:latin typeface="Calibri" pitchFamily="34" charset="0"/>
              </a:rPr>
              <a:t>HEDONÍSTICOS </a:t>
            </a:r>
          </a:p>
          <a:p>
            <a:pPr algn="ctr"/>
            <a:r>
              <a:rPr lang="es-ES" sz="4000" b="1" dirty="0" smtClean="0">
                <a:solidFill>
                  <a:srgbClr val="000066"/>
                </a:solidFill>
                <a:latin typeface="Calibri" pitchFamily="34" charset="0"/>
              </a:rPr>
              <a:t>(FÍSICOS)</a:t>
            </a:r>
            <a:endParaRPr lang="es-ES" sz="4000" b="1" dirty="0">
              <a:solidFill>
                <a:srgbClr val="000066"/>
              </a:solidFill>
              <a:latin typeface="Calibri" pitchFamily="34" charset="0"/>
            </a:endParaRPr>
          </a:p>
        </p:txBody>
      </p:sp>
      <p:sp>
        <p:nvSpPr>
          <p:cNvPr id="5" name="4 Rectángulo"/>
          <p:cNvSpPr/>
          <p:nvPr/>
        </p:nvSpPr>
        <p:spPr>
          <a:xfrm>
            <a:off x="251520" y="2995205"/>
            <a:ext cx="8568952" cy="3170099"/>
          </a:xfrm>
          <a:prstGeom prst="rect">
            <a:avLst/>
          </a:prstGeom>
        </p:spPr>
        <p:txBody>
          <a:bodyPr wrap="square">
            <a:spAutoFit/>
          </a:bodyPr>
          <a:lstStyle/>
          <a:p>
            <a:pPr algn="just"/>
            <a:r>
              <a:rPr lang="es-ES" sz="4000" b="1" dirty="0" smtClean="0">
                <a:latin typeface="Calibri" pitchFamily="34" charset="0"/>
              </a:rPr>
              <a:t>Referidos </a:t>
            </a:r>
            <a:r>
              <a:rPr lang="es-ES" sz="4000" b="1" dirty="0">
                <a:latin typeface="Calibri" pitchFamily="34" charset="0"/>
              </a:rPr>
              <a:t>a cualidades relacionadas de manera directa </a:t>
            </a:r>
            <a:r>
              <a:rPr lang="es-ES" sz="4000" b="1" dirty="0" smtClean="0">
                <a:latin typeface="Calibri" pitchFamily="34" charset="0"/>
              </a:rPr>
              <a:t>con lo </a:t>
            </a:r>
            <a:r>
              <a:rPr lang="es-ES" sz="4000" b="1" dirty="0">
                <a:latin typeface="Calibri" pitchFamily="34" charset="0"/>
              </a:rPr>
              <a:t>perceptual o la satisfacción corporal: lo agradable, lo desagradable, lo placentero o </a:t>
            </a:r>
            <a:r>
              <a:rPr lang="es-ES" sz="4000" b="1" dirty="0" smtClean="0">
                <a:latin typeface="Calibri" pitchFamily="34" charset="0"/>
              </a:rPr>
              <a:t>no placentero</a:t>
            </a:r>
            <a:r>
              <a:rPr lang="es-ES" sz="4000" b="1" dirty="0">
                <a:latin typeface="Calibri" pitchFamily="34" charset="0"/>
              </a:rPr>
              <a:t>, lo doloroso,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Rectángulo"/>
          <p:cNvSpPr/>
          <p:nvPr/>
        </p:nvSpPr>
        <p:spPr>
          <a:xfrm>
            <a:off x="539552" y="332656"/>
            <a:ext cx="7790531" cy="707886"/>
          </a:xfrm>
          <a:prstGeom prst="rect">
            <a:avLst/>
          </a:prstGeom>
        </p:spPr>
        <p:txBody>
          <a:bodyPr wrap="none">
            <a:spAutoFit/>
          </a:bodyPr>
          <a:lstStyle/>
          <a:p>
            <a:r>
              <a:rPr lang="es-ES" sz="4000" b="1" dirty="0" smtClean="0">
                <a:solidFill>
                  <a:srgbClr val="000066"/>
                </a:solidFill>
                <a:latin typeface="Calibri" pitchFamily="34" charset="0"/>
              </a:rPr>
              <a:t>VALORES ECONÓMICOS Y TÉCNICOS</a:t>
            </a:r>
            <a:endParaRPr lang="es-ES" sz="4000" dirty="0">
              <a:solidFill>
                <a:srgbClr val="000066"/>
              </a:solidFill>
              <a:latin typeface="Calibri" pitchFamily="34" charset="0"/>
            </a:endParaRPr>
          </a:p>
        </p:txBody>
      </p:sp>
      <p:sp>
        <p:nvSpPr>
          <p:cNvPr id="3" name="2 Rectángulo"/>
          <p:cNvSpPr/>
          <p:nvPr/>
        </p:nvSpPr>
        <p:spPr>
          <a:xfrm>
            <a:off x="179512" y="1124744"/>
            <a:ext cx="8496944" cy="1938992"/>
          </a:xfrm>
          <a:prstGeom prst="rect">
            <a:avLst/>
          </a:prstGeom>
        </p:spPr>
        <p:txBody>
          <a:bodyPr wrap="square">
            <a:spAutoFit/>
          </a:bodyPr>
          <a:lstStyle/>
          <a:p>
            <a:pPr algn="just"/>
            <a:r>
              <a:rPr lang="es-ES" sz="4000" b="1" dirty="0" smtClean="0">
                <a:latin typeface="Calibri" pitchFamily="34" charset="0"/>
              </a:rPr>
              <a:t>Localizados en el concepto de valor de cambio como tal: lo útil, lo productivo, lo exitoso, etc.</a:t>
            </a:r>
            <a:endParaRPr lang="es-ES" sz="4000" b="1" dirty="0">
              <a:latin typeface="Calibri" pitchFamily="34" charset="0"/>
            </a:endParaRPr>
          </a:p>
        </p:txBody>
      </p:sp>
      <p:sp>
        <p:nvSpPr>
          <p:cNvPr id="4" name="3 Rectángulo"/>
          <p:cNvSpPr/>
          <p:nvPr/>
        </p:nvSpPr>
        <p:spPr>
          <a:xfrm>
            <a:off x="2483768" y="3140968"/>
            <a:ext cx="3882666" cy="707886"/>
          </a:xfrm>
          <a:prstGeom prst="rect">
            <a:avLst/>
          </a:prstGeom>
        </p:spPr>
        <p:txBody>
          <a:bodyPr wrap="none">
            <a:spAutoFit/>
          </a:bodyPr>
          <a:lstStyle/>
          <a:p>
            <a:r>
              <a:rPr lang="es-ES" sz="4000" b="1" dirty="0" smtClean="0">
                <a:solidFill>
                  <a:srgbClr val="000066"/>
                </a:solidFill>
                <a:latin typeface="Calibri" pitchFamily="34" charset="0"/>
              </a:rPr>
              <a:t>VALORES VITALES</a:t>
            </a:r>
            <a:endParaRPr lang="es-ES" sz="4000" dirty="0">
              <a:solidFill>
                <a:srgbClr val="000066"/>
              </a:solidFill>
              <a:latin typeface="Calibri" pitchFamily="34" charset="0"/>
            </a:endParaRPr>
          </a:p>
        </p:txBody>
      </p:sp>
      <p:sp>
        <p:nvSpPr>
          <p:cNvPr id="5" name="4 Rectángulo"/>
          <p:cNvSpPr/>
          <p:nvPr/>
        </p:nvSpPr>
        <p:spPr>
          <a:xfrm>
            <a:off x="395536" y="3933056"/>
            <a:ext cx="8208912" cy="2554545"/>
          </a:xfrm>
          <a:prstGeom prst="rect">
            <a:avLst/>
          </a:prstGeom>
        </p:spPr>
        <p:txBody>
          <a:bodyPr wrap="square">
            <a:spAutoFit/>
          </a:bodyPr>
          <a:lstStyle/>
          <a:p>
            <a:pPr algn="just"/>
            <a:r>
              <a:rPr lang="es-ES" sz="4000" b="1" dirty="0" smtClean="0">
                <a:latin typeface="Calibri" pitchFamily="34" charset="0"/>
              </a:rPr>
              <a:t>Concretados a condiciones particulares de vida y salud. Entre ellos están lo saludable, lo insalubre, lo fuerte, lo débil, etc.</a:t>
            </a:r>
            <a:endParaRPr lang="es-ES" sz="4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Rectángulo"/>
          <p:cNvSpPr/>
          <p:nvPr/>
        </p:nvSpPr>
        <p:spPr>
          <a:xfrm>
            <a:off x="1043608" y="260648"/>
            <a:ext cx="6968126" cy="707886"/>
          </a:xfrm>
          <a:prstGeom prst="rect">
            <a:avLst/>
          </a:prstGeom>
        </p:spPr>
        <p:txBody>
          <a:bodyPr wrap="none">
            <a:spAutoFit/>
          </a:bodyPr>
          <a:lstStyle/>
          <a:p>
            <a:r>
              <a:rPr lang="es-ES" sz="4000" b="1" dirty="0" smtClean="0">
                <a:solidFill>
                  <a:srgbClr val="000066"/>
                </a:solidFill>
                <a:latin typeface="Calibri" pitchFamily="34" charset="0"/>
              </a:rPr>
              <a:t>VALORES SOCIALES Y JURÍDICOS</a:t>
            </a:r>
            <a:endParaRPr lang="es-ES" sz="4000" dirty="0">
              <a:solidFill>
                <a:srgbClr val="000066"/>
              </a:solidFill>
              <a:latin typeface="Calibri" pitchFamily="34" charset="0"/>
            </a:endParaRPr>
          </a:p>
        </p:txBody>
      </p:sp>
      <p:sp>
        <p:nvSpPr>
          <p:cNvPr id="3" name="2 Rectángulo"/>
          <p:cNvSpPr/>
          <p:nvPr/>
        </p:nvSpPr>
        <p:spPr>
          <a:xfrm>
            <a:off x="323528" y="1124744"/>
            <a:ext cx="8424936" cy="1323439"/>
          </a:xfrm>
          <a:prstGeom prst="rect">
            <a:avLst/>
          </a:prstGeom>
        </p:spPr>
        <p:txBody>
          <a:bodyPr wrap="square">
            <a:spAutoFit/>
          </a:bodyPr>
          <a:lstStyle/>
          <a:p>
            <a:pPr algn="just"/>
            <a:r>
              <a:rPr lang="es-ES" sz="4000" b="1" dirty="0" smtClean="0">
                <a:latin typeface="Calibri" pitchFamily="34" charset="0"/>
              </a:rPr>
              <a:t>Como lo justo, lo injusto, lo solidario, la igualdad, el honor, el orden.</a:t>
            </a:r>
            <a:endParaRPr lang="es-ES" sz="4000" b="1" dirty="0">
              <a:latin typeface="Calibri" pitchFamily="34" charset="0"/>
            </a:endParaRPr>
          </a:p>
        </p:txBody>
      </p:sp>
      <p:sp>
        <p:nvSpPr>
          <p:cNvPr id="4" name="3 Rectángulo"/>
          <p:cNvSpPr/>
          <p:nvPr/>
        </p:nvSpPr>
        <p:spPr>
          <a:xfrm>
            <a:off x="683568" y="3009146"/>
            <a:ext cx="8092856" cy="707886"/>
          </a:xfrm>
          <a:prstGeom prst="rect">
            <a:avLst/>
          </a:prstGeom>
        </p:spPr>
        <p:txBody>
          <a:bodyPr wrap="none">
            <a:spAutoFit/>
          </a:bodyPr>
          <a:lstStyle/>
          <a:p>
            <a:r>
              <a:rPr lang="es-ES" sz="4000" b="1" dirty="0" smtClean="0">
                <a:solidFill>
                  <a:srgbClr val="000066"/>
                </a:solidFill>
                <a:latin typeface="Calibri" pitchFamily="34" charset="0"/>
              </a:rPr>
              <a:t>VALORES </a:t>
            </a:r>
            <a:r>
              <a:rPr lang="es-ES" sz="4000" b="1" dirty="0" smtClean="0">
                <a:solidFill>
                  <a:srgbClr val="000066"/>
                </a:solidFill>
                <a:latin typeface="Calibri" pitchFamily="34" charset="0"/>
              </a:rPr>
              <a:t>RELIGIOSOS (ESPIRITUALES)</a:t>
            </a:r>
            <a:endParaRPr lang="es-ES" sz="4000" dirty="0">
              <a:solidFill>
                <a:srgbClr val="000066"/>
              </a:solidFill>
              <a:latin typeface="Calibri" pitchFamily="34" charset="0"/>
            </a:endParaRPr>
          </a:p>
        </p:txBody>
      </p:sp>
      <p:sp>
        <p:nvSpPr>
          <p:cNvPr id="5" name="4 Rectángulo"/>
          <p:cNvSpPr/>
          <p:nvPr/>
        </p:nvSpPr>
        <p:spPr>
          <a:xfrm>
            <a:off x="323528" y="3826783"/>
            <a:ext cx="8352928" cy="2554545"/>
          </a:xfrm>
          <a:prstGeom prst="rect">
            <a:avLst/>
          </a:prstGeom>
        </p:spPr>
        <p:txBody>
          <a:bodyPr wrap="square">
            <a:spAutoFit/>
          </a:bodyPr>
          <a:lstStyle/>
          <a:p>
            <a:pPr algn="just"/>
            <a:r>
              <a:rPr lang="es-ES" sz="4000" b="1" dirty="0" smtClean="0">
                <a:latin typeface="Calibri" pitchFamily="34" charset="0"/>
              </a:rPr>
              <a:t>En concordancia con los preceptos de este tipo: lo santo, lo piadoso, la creatividad, la caridad, lo sacrílego, por nombrar algunos.</a:t>
            </a:r>
            <a:endParaRPr lang="es-ES" sz="4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Rectángulo"/>
          <p:cNvSpPr/>
          <p:nvPr/>
        </p:nvSpPr>
        <p:spPr>
          <a:xfrm>
            <a:off x="2267744" y="332656"/>
            <a:ext cx="4446410" cy="707886"/>
          </a:xfrm>
          <a:prstGeom prst="rect">
            <a:avLst/>
          </a:prstGeom>
        </p:spPr>
        <p:txBody>
          <a:bodyPr wrap="none">
            <a:spAutoFit/>
          </a:bodyPr>
          <a:lstStyle/>
          <a:p>
            <a:r>
              <a:rPr lang="es-ES" sz="4000" b="1" dirty="0" smtClean="0">
                <a:solidFill>
                  <a:srgbClr val="000066"/>
                </a:solidFill>
                <a:latin typeface="Calibri" pitchFamily="34" charset="0"/>
              </a:rPr>
              <a:t>VALORES ESTÉTICOS</a:t>
            </a:r>
            <a:endParaRPr lang="es-ES" sz="4000" dirty="0">
              <a:solidFill>
                <a:srgbClr val="000066"/>
              </a:solidFill>
              <a:latin typeface="Calibri" pitchFamily="34" charset="0"/>
            </a:endParaRPr>
          </a:p>
        </p:txBody>
      </p:sp>
      <p:sp>
        <p:nvSpPr>
          <p:cNvPr id="3" name="2 Rectángulo"/>
          <p:cNvSpPr/>
          <p:nvPr/>
        </p:nvSpPr>
        <p:spPr>
          <a:xfrm>
            <a:off x="467544" y="1124744"/>
            <a:ext cx="8280920" cy="1323439"/>
          </a:xfrm>
          <a:prstGeom prst="rect">
            <a:avLst/>
          </a:prstGeom>
        </p:spPr>
        <p:txBody>
          <a:bodyPr wrap="square">
            <a:spAutoFit/>
          </a:bodyPr>
          <a:lstStyle/>
          <a:p>
            <a:pPr algn="just"/>
            <a:r>
              <a:rPr lang="es-ES" sz="4000" b="1" dirty="0" smtClean="0">
                <a:latin typeface="Calibri" pitchFamily="34" charset="0"/>
              </a:rPr>
              <a:t>Lo bello, lo feo, lo bonito, lo elegante, lo cómico, etc.</a:t>
            </a:r>
            <a:endParaRPr lang="es-ES" sz="4000" b="1" dirty="0">
              <a:latin typeface="Calibri" pitchFamily="34" charset="0"/>
            </a:endParaRPr>
          </a:p>
        </p:txBody>
      </p:sp>
      <p:sp>
        <p:nvSpPr>
          <p:cNvPr id="4" name="3 Rectángulo"/>
          <p:cNvSpPr/>
          <p:nvPr/>
        </p:nvSpPr>
        <p:spPr>
          <a:xfrm>
            <a:off x="1547664" y="3153162"/>
            <a:ext cx="6245171" cy="707886"/>
          </a:xfrm>
          <a:prstGeom prst="rect">
            <a:avLst/>
          </a:prstGeom>
        </p:spPr>
        <p:txBody>
          <a:bodyPr wrap="none">
            <a:spAutoFit/>
          </a:bodyPr>
          <a:lstStyle/>
          <a:p>
            <a:r>
              <a:rPr lang="es-ES" sz="4000" b="1" dirty="0" smtClean="0">
                <a:solidFill>
                  <a:srgbClr val="000066"/>
                </a:solidFill>
                <a:latin typeface="Calibri" pitchFamily="34" charset="0"/>
              </a:rPr>
              <a:t>VALORES </a:t>
            </a:r>
            <a:r>
              <a:rPr lang="es-ES" sz="4000" b="1" dirty="0" smtClean="0">
                <a:solidFill>
                  <a:srgbClr val="000066"/>
                </a:solidFill>
                <a:latin typeface="Calibri" pitchFamily="34" charset="0"/>
              </a:rPr>
              <a:t>ÉTICOS (MORALES)</a:t>
            </a:r>
            <a:endParaRPr lang="es-ES" sz="4000" dirty="0">
              <a:solidFill>
                <a:srgbClr val="000066"/>
              </a:solidFill>
              <a:latin typeface="Calibri" pitchFamily="34" charset="0"/>
            </a:endParaRPr>
          </a:p>
        </p:txBody>
      </p:sp>
      <p:sp>
        <p:nvSpPr>
          <p:cNvPr id="5" name="4 Rectángulo"/>
          <p:cNvSpPr/>
          <p:nvPr/>
        </p:nvSpPr>
        <p:spPr>
          <a:xfrm>
            <a:off x="395536" y="4154304"/>
            <a:ext cx="8280920" cy="1938992"/>
          </a:xfrm>
          <a:prstGeom prst="rect">
            <a:avLst/>
          </a:prstGeom>
        </p:spPr>
        <p:txBody>
          <a:bodyPr wrap="square">
            <a:spAutoFit/>
          </a:bodyPr>
          <a:lstStyle/>
          <a:p>
            <a:pPr algn="just"/>
            <a:r>
              <a:rPr lang="es-ES" sz="4000" b="1" dirty="0" smtClean="0">
                <a:latin typeface="Calibri" pitchFamily="34" charset="0"/>
              </a:rPr>
              <a:t>lo bueno, lo malo, lo correcto, lo justo, lo incorrecto, lo honesto, lo austero, lo prohibido, etc.</a:t>
            </a:r>
            <a:endParaRPr lang="es-ES" sz="4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Rectángulo"/>
          <p:cNvSpPr/>
          <p:nvPr/>
        </p:nvSpPr>
        <p:spPr>
          <a:xfrm>
            <a:off x="361494" y="332656"/>
            <a:ext cx="8458982" cy="1323439"/>
          </a:xfrm>
          <a:prstGeom prst="rect">
            <a:avLst/>
          </a:prstGeom>
        </p:spPr>
        <p:txBody>
          <a:bodyPr wrap="none">
            <a:spAutoFit/>
          </a:bodyPr>
          <a:lstStyle/>
          <a:p>
            <a:pPr algn="just"/>
            <a:r>
              <a:rPr lang="es-ES" sz="4000" b="1" dirty="0" smtClean="0">
                <a:solidFill>
                  <a:srgbClr val="000066"/>
                </a:solidFill>
                <a:latin typeface="Calibri" pitchFamily="34" charset="0"/>
              </a:rPr>
              <a:t>VALORES TEÓRICOS O </a:t>
            </a:r>
            <a:r>
              <a:rPr lang="es-ES" sz="4000" b="1" dirty="0" smtClean="0">
                <a:solidFill>
                  <a:srgbClr val="000066"/>
                </a:solidFill>
                <a:latin typeface="Calibri" pitchFamily="34" charset="0"/>
              </a:rPr>
              <a:t>COGNOSCITIVOS</a:t>
            </a:r>
          </a:p>
          <a:p>
            <a:pPr algn="just"/>
            <a:r>
              <a:rPr lang="es-ES" sz="4000" b="1" dirty="0" smtClean="0">
                <a:solidFill>
                  <a:srgbClr val="000066"/>
                </a:solidFill>
                <a:latin typeface="Calibri" pitchFamily="34" charset="0"/>
              </a:rPr>
              <a:t> (INTELECTUALES)</a:t>
            </a:r>
            <a:endParaRPr lang="es-ES" sz="4000" dirty="0">
              <a:solidFill>
                <a:srgbClr val="000066"/>
              </a:solidFill>
              <a:latin typeface="Calibri" pitchFamily="34" charset="0"/>
            </a:endParaRPr>
          </a:p>
        </p:txBody>
      </p:sp>
      <p:sp>
        <p:nvSpPr>
          <p:cNvPr id="3" name="2 Rectángulo"/>
          <p:cNvSpPr/>
          <p:nvPr/>
        </p:nvSpPr>
        <p:spPr>
          <a:xfrm>
            <a:off x="323528" y="1673513"/>
            <a:ext cx="8424936" cy="1323439"/>
          </a:xfrm>
          <a:prstGeom prst="rect">
            <a:avLst/>
          </a:prstGeom>
        </p:spPr>
        <p:txBody>
          <a:bodyPr wrap="square">
            <a:spAutoFit/>
          </a:bodyPr>
          <a:lstStyle/>
          <a:p>
            <a:pPr algn="just"/>
            <a:r>
              <a:rPr lang="es-ES" sz="4000" b="1" dirty="0" smtClean="0">
                <a:latin typeface="Calibri" pitchFamily="34" charset="0"/>
              </a:rPr>
              <a:t>Lo verdadero, lo falso, lo verosímil, lo claro, lo riguroso.</a:t>
            </a:r>
            <a:endParaRPr lang="es-ES" sz="4000" b="1" dirty="0">
              <a:latin typeface="Calibri" pitchFamily="34" charset="0"/>
            </a:endParaRPr>
          </a:p>
        </p:txBody>
      </p:sp>
      <p:sp>
        <p:nvSpPr>
          <p:cNvPr id="4" name="3 Rectángulo"/>
          <p:cNvSpPr/>
          <p:nvPr/>
        </p:nvSpPr>
        <p:spPr>
          <a:xfrm>
            <a:off x="395536" y="3499261"/>
            <a:ext cx="8424936" cy="3170099"/>
          </a:xfrm>
          <a:prstGeom prst="rect">
            <a:avLst/>
          </a:prstGeom>
        </p:spPr>
        <p:txBody>
          <a:bodyPr wrap="square">
            <a:spAutoFit/>
          </a:bodyPr>
          <a:lstStyle/>
          <a:p>
            <a:pPr algn="just"/>
            <a:r>
              <a:rPr lang="es-ES" sz="4000" b="1" dirty="0" smtClean="0">
                <a:solidFill>
                  <a:srgbClr val="000066"/>
                </a:solidFill>
                <a:latin typeface="Calibri" pitchFamily="34" charset="0"/>
              </a:rPr>
              <a:t>La clasificación </a:t>
            </a:r>
            <a:r>
              <a:rPr lang="es-ES" sz="4000" b="1" dirty="0" smtClean="0">
                <a:latin typeface="Calibri" pitchFamily="34" charset="0"/>
              </a:rPr>
              <a:t>siguiente es más general y globalizadora, y se encauza en dos sentidos primordiales, la universalidad o la individualidad que tienen los valores:</a:t>
            </a:r>
            <a:endParaRPr lang="es-ES" sz="4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Rectángulo"/>
          <p:cNvSpPr/>
          <p:nvPr/>
        </p:nvSpPr>
        <p:spPr>
          <a:xfrm>
            <a:off x="2195736" y="332656"/>
            <a:ext cx="4945713" cy="707886"/>
          </a:xfrm>
          <a:prstGeom prst="rect">
            <a:avLst/>
          </a:prstGeom>
        </p:spPr>
        <p:txBody>
          <a:bodyPr wrap="none">
            <a:spAutoFit/>
          </a:bodyPr>
          <a:lstStyle/>
          <a:p>
            <a:r>
              <a:rPr lang="es-ES" sz="4000" b="1" dirty="0" smtClean="0">
                <a:solidFill>
                  <a:srgbClr val="000066"/>
                </a:solidFill>
                <a:latin typeface="Calibri" pitchFamily="34" charset="0"/>
              </a:rPr>
              <a:t>VALORES TERMINALES</a:t>
            </a:r>
            <a:endParaRPr lang="es-ES" sz="4000" dirty="0">
              <a:solidFill>
                <a:srgbClr val="000066"/>
              </a:solidFill>
              <a:latin typeface="Calibri" pitchFamily="34" charset="0"/>
            </a:endParaRPr>
          </a:p>
        </p:txBody>
      </p:sp>
      <p:sp>
        <p:nvSpPr>
          <p:cNvPr id="3" name="2 Rectángulo"/>
          <p:cNvSpPr/>
          <p:nvPr/>
        </p:nvSpPr>
        <p:spPr>
          <a:xfrm>
            <a:off x="395536" y="1268760"/>
            <a:ext cx="8424936" cy="5170646"/>
          </a:xfrm>
          <a:prstGeom prst="rect">
            <a:avLst/>
          </a:prstGeom>
        </p:spPr>
        <p:txBody>
          <a:bodyPr wrap="square">
            <a:spAutoFit/>
          </a:bodyPr>
          <a:lstStyle/>
          <a:p>
            <a:pPr algn="just"/>
            <a:r>
              <a:rPr lang="es-ES" sz="3000" b="1" dirty="0" smtClean="0">
                <a:latin typeface="Calibri" pitchFamily="34" charset="0"/>
              </a:rPr>
              <a:t>Son los valores más abstractos y de innegable universalidad (amistad, aprecio, armonía interior, autoestima, belleza, estabilidad, igualdad, la paz mundial, la salvación, la libertad, el placer, la prosperidad, la realización, la sabiduría, la familia, la felicidad, el amor, la plenitud vital). </a:t>
            </a:r>
          </a:p>
          <a:p>
            <a:pPr algn="just"/>
            <a:endParaRPr lang="es-ES" sz="3000" b="1" dirty="0" smtClean="0">
              <a:latin typeface="Calibri" pitchFamily="34" charset="0"/>
            </a:endParaRPr>
          </a:p>
          <a:p>
            <a:pPr algn="just"/>
            <a:r>
              <a:rPr lang="es-ES" sz="3000" b="1" dirty="0" smtClean="0">
                <a:latin typeface="Calibri" pitchFamily="34" charset="0"/>
              </a:rPr>
              <a:t>Son estados finales o metas que al individuo le gustaría conseguir a lo largo de su vida. Estos valores, asimismo, se clasifican en personales e interpersonales.</a:t>
            </a:r>
            <a:endParaRPr lang="es-ES" sz="3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Rectángulo"/>
          <p:cNvSpPr/>
          <p:nvPr/>
        </p:nvSpPr>
        <p:spPr>
          <a:xfrm>
            <a:off x="1619672" y="188640"/>
            <a:ext cx="6068969" cy="707886"/>
          </a:xfrm>
          <a:prstGeom prst="rect">
            <a:avLst/>
          </a:prstGeom>
        </p:spPr>
        <p:txBody>
          <a:bodyPr wrap="none">
            <a:spAutoFit/>
          </a:bodyPr>
          <a:lstStyle/>
          <a:p>
            <a:r>
              <a:rPr lang="es-ES" sz="4000" b="1" dirty="0" smtClean="0">
                <a:solidFill>
                  <a:srgbClr val="000066"/>
                </a:solidFill>
                <a:latin typeface="Calibri" pitchFamily="34" charset="0"/>
              </a:rPr>
              <a:t>VALORES INSTRUMENTALES</a:t>
            </a:r>
            <a:endParaRPr lang="es-ES" sz="4000" dirty="0">
              <a:solidFill>
                <a:srgbClr val="000066"/>
              </a:solidFill>
              <a:latin typeface="Calibri" pitchFamily="34" charset="0"/>
            </a:endParaRPr>
          </a:p>
        </p:txBody>
      </p:sp>
      <p:sp>
        <p:nvSpPr>
          <p:cNvPr id="3" name="2 Rectángulo"/>
          <p:cNvSpPr/>
          <p:nvPr/>
        </p:nvSpPr>
        <p:spPr>
          <a:xfrm>
            <a:off x="323528" y="948784"/>
            <a:ext cx="8568952" cy="5632311"/>
          </a:xfrm>
          <a:prstGeom prst="rect">
            <a:avLst/>
          </a:prstGeom>
        </p:spPr>
        <p:txBody>
          <a:bodyPr wrap="square">
            <a:spAutoFit/>
          </a:bodyPr>
          <a:lstStyle/>
          <a:p>
            <a:pPr algn="just"/>
            <a:r>
              <a:rPr lang="es-ES" sz="3000" b="1" dirty="0" smtClean="0">
                <a:latin typeface="Calibri" pitchFamily="34" charset="0"/>
              </a:rPr>
              <a:t>Son los que se refieren a la estima que se tiene por determinadas conductas y formas de comportarse de los hombres (abierto, afectivo, ambicioso, animoso, </a:t>
            </a:r>
            <a:r>
              <a:rPr lang="es-ES" sz="3000" b="1" dirty="0" err="1" smtClean="0">
                <a:latin typeface="Calibri" pitchFamily="34" charset="0"/>
              </a:rPr>
              <a:t>autocontrolado</a:t>
            </a:r>
            <a:r>
              <a:rPr lang="es-ES" sz="3000" b="1" dirty="0" smtClean="0">
                <a:latin typeface="Calibri" pitchFamily="34" charset="0"/>
              </a:rPr>
              <a:t>, creativo, educado, eficaz, independiente, intelectual, honrado, limpio, lógico, magnánimo, obediente, responsable, servicial, valiente). El autor de esta clasificación señala que esta escala es relativa, pues de acuerdo con la consideración social de cada uno, se dan preferencia a unos valores sobre otros, destacando que son comportamientos alternativos mediante los cuales se consiguen los fines deseados.</a:t>
            </a:r>
            <a:endParaRPr lang="es-ES" sz="3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146</TotalTime>
  <Words>569</Words>
  <Application>Microsoft Office PowerPoint</Application>
  <PresentationFormat>Presentación en pantalla (4:3)</PresentationFormat>
  <Paragraphs>37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Vértice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47</cp:revision>
  <dcterms:created xsi:type="dcterms:W3CDTF">2013-01-28T16:31:36Z</dcterms:created>
  <dcterms:modified xsi:type="dcterms:W3CDTF">2013-02-01T18:01:21Z</dcterms:modified>
</cp:coreProperties>
</file>